
<file path=[Content_Types].xml><?xml version="1.0" encoding="utf-8"?>
<Types xmlns="http://schemas.openxmlformats.org/package/2006/content-types">
  <Default Extension="bmp" ContentType="image/bmp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60" d="100"/>
          <a:sy n="60" d="100"/>
        </p:scale>
        <p:origin x="72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bmp>
</file>

<file path=ppt/media/image4.bmp>
</file>

<file path=ppt/media/image5.bmp>
</file>

<file path=ppt/media/image6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b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b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b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b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tx1"/>
                </a:solidFill>
              </a:rPr>
              <a:t>Вычислительные машины</a:t>
            </a:r>
            <a:r>
              <a:rPr lang="en-US" sz="3600" dirty="0">
                <a:solidFill>
                  <a:schemeClr val="tx1"/>
                </a:solidFill>
              </a:rPr>
              <a:t> Bell</a:t>
            </a:r>
            <a:r>
              <a:rPr lang="ru-RU" sz="3600" dirty="0">
                <a:solidFill>
                  <a:schemeClr val="tx1"/>
                </a:solidFill>
              </a:rPr>
              <a:t> </a:t>
            </a:r>
            <a:br>
              <a:rPr lang="ru-RU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(1938-45</a:t>
            </a:r>
            <a:r>
              <a:rPr lang="ru-RU" sz="3600">
                <a:solidFill>
                  <a:schemeClr val="tx1"/>
                </a:solidFill>
              </a:rPr>
              <a:t> Г.) 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ru-RU" dirty="0">
                <a:solidFill>
                  <a:schemeClr val="tx1"/>
                </a:solidFill>
              </a:rPr>
              <a:t>Осипенко Д.В. 595гр.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1AD17-AF8B-4265-A474-F9146907F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7642" y="642594"/>
            <a:ext cx="5927558" cy="1371600"/>
          </a:xfrm>
        </p:spPr>
        <p:txBody>
          <a:bodyPr/>
          <a:lstStyle/>
          <a:p>
            <a:pPr algn="ctr"/>
            <a:r>
              <a:rPr lang="ru-RU" b="1" dirty="0"/>
              <a:t>Джордж Роберт Стибиц</a:t>
            </a:r>
            <a:r>
              <a:rPr lang="en-US" b="1" dirty="0"/>
              <a:t> (1904-1995</a:t>
            </a:r>
            <a:r>
              <a:rPr lang="ru-RU" b="1" dirty="0"/>
              <a:t>г.)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4B01B6C-3EF0-495B-B662-FF7CB05A1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899" y="390651"/>
            <a:ext cx="4276101" cy="610640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95F41C-B3B4-4070-889C-57CE9DB40BD6}"/>
              </a:ext>
            </a:extLst>
          </p:cNvPr>
          <p:cNvSpPr txBox="1"/>
          <p:nvPr/>
        </p:nvSpPr>
        <p:spPr>
          <a:xfrm>
            <a:off x="5197642" y="2225842"/>
            <a:ext cx="61120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Американский ученый и физик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Доктор философии физико-математических наук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Сотрудник </a:t>
            </a:r>
            <a:r>
              <a:rPr lang="en-US" dirty="0"/>
              <a:t>Bell Labs (Bell Telephone Laboratories)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Первый человек, задумавший использовать электромеханические реле в качестве основного элемента вычислительных машин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Разработчик </a:t>
            </a:r>
            <a:r>
              <a:rPr lang="en-US" dirty="0"/>
              <a:t>Bell-1, Bell-2, Bell-3, Bell-4 </a:t>
            </a:r>
            <a:r>
              <a:rPr lang="ru-RU" dirty="0"/>
              <a:t>и </a:t>
            </a:r>
            <a:r>
              <a:rPr lang="en-US" dirty="0"/>
              <a:t>Bell-5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497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60270-817D-4205-B931-1A2E5450A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642" y="642594"/>
            <a:ext cx="4844589" cy="1371600"/>
          </a:xfrm>
        </p:spPr>
        <p:txBody>
          <a:bodyPr/>
          <a:lstStyle/>
          <a:p>
            <a:pPr algn="ctr"/>
            <a:r>
              <a:rPr lang="en-US" dirty="0"/>
              <a:t>Model K (1937)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424EBF-3926-43FA-9AA4-1E96653C6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0231" y="386933"/>
            <a:ext cx="6357824" cy="447291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7265AF-18F9-4032-AF12-3F7B2C3381AC}"/>
              </a:ext>
            </a:extLst>
          </p:cNvPr>
          <p:cNvSpPr txBox="1"/>
          <p:nvPr/>
        </p:nvSpPr>
        <p:spPr>
          <a:xfrm>
            <a:off x="465347" y="2010182"/>
            <a:ext cx="50048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Основан на двоичном характере электромагнитного реле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Состоит из: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Кусок доски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Жестянные обрезки – 2 ш.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Коробки трубочного табака – 2 ш.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Лампочки – 2 ш.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Реле – 2 ш.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457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06A0D-DF07-41EB-8EBB-7BAAB0798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7640" y="642594"/>
            <a:ext cx="5927559" cy="1371600"/>
          </a:xfrm>
        </p:spPr>
        <p:txBody>
          <a:bodyPr/>
          <a:lstStyle/>
          <a:p>
            <a:pPr algn="ctr"/>
            <a:r>
              <a:rPr lang="en-US" dirty="0"/>
              <a:t>Model 1</a:t>
            </a:r>
            <a:r>
              <a:rPr lang="ru-RU" dirty="0"/>
              <a:t> (1940)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DCA395-69FE-4F19-A6C0-56B4F100E949}"/>
              </a:ext>
            </a:extLst>
          </p:cNvPr>
          <p:cNvSpPr txBox="1"/>
          <p:nvPr/>
        </p:nvSpPr>
        <p:spPr>
          <a:xfrm>
            <a:off x="5197640" y="2014194"/>
            <a:ext cx="643288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Разрабатывалась с 1939 по 1940 год Стибицом, совместно с коллегой инженером Сэмюэлем Б. Уильямсом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Альтернативное название - </a:t>
            </a:r>
            <a:r>
              <a:rPr lang="en-US" dirty="0"/>
              <a:t>CNC (The Complex Number Calculator)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Содержит 450 двухполюсных и 10 многополюсных реле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Арифметика с запятой, фиксированной перед первым значащим разрядом числа.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Model I стала началом эры телекоммуникации, когда по телефонным каналам передавались кодированные машинные данные.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Model I работала с 1940 года до 1949 год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На изготовление вычислительного устройства ушло около $20 000. 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04FBA3B-E037-4749-91E6-F2E3A909F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E87C8D-8A0C-465F-A64D-172632838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68" y="0"/>
            <a:ext cx="50099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29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1C867-6B1B-45CA-AE49-AD0B850AB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pPr algn="ctr"/>
            <a:r>
              <a:rPr lang="en-US" dirty="0"/>
              <a:t>Model II (1943)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F7579-51D1-4E06-B139-CCC507DD7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Появилось устройство для автоматического управления расчетами</a:t>
            </a:r>
          </a:p>
          <a:p>
            <a:r>
              <a:rPr lang="ru-RU" dirty="0"/>
              <a:t>Техническиё руководитель Э. Дж. Эндрюс</a:t>
            </a:r>
          </a:p>
          <a:p>
            <a:r>
              <a:rPr lang="ru-RU" dirty="0"/>
              <a:t>Программно-управляемая машина со стандартной пятиканальной лентой, используемой в качестве носителя программы.</a:t>
            </a:r>
          </a:p>
          <a:p>
            <a:r>
              <a:rPr lang="ru-RU" dirty="0"/>
              <a:t>Содержала около 440 реле, выполняла лишь операции сложения и вычитания.</a:t>
            </a:r>
          </a:p>
          <a:p>
            <a:r>
              <a:rPr lang="ru-RU" dirty="0"/>
              <a:t>Работала на двоично-пятеричной (bi-quinary) системе кодирования десятичных цифр.</a:t>
            </a:r>
          </a:p>
          <a:p>
            <a:r>
              <a:rPr lang="ru-RU" dirty="0"/>
              <a:t>Model II использовалась для решения различных инженерных и научных задач по вычислению интерполяционных значений функций и была демонтирована лишь в 1961 г.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958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A55ED-F421-416B-9FDE-572C6C925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III</a:t>
            </a:r>
            <a:r>
              <a:rPr lang="ru-RU" dirty="0"/>
              <a:t> (1944)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Model IV</a:t>
            </a:r>
            <a:r>
              <a:rPr lang="ru-RU" dirty="0"/>
              <a:t> (1945)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35D09-91F8-4E51-BE49-46AD57B5C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Model III, известная как "Баллистическая вычислительная машина" (Ballistic Computer):</a:t>
            </a:r>
          </a:p>
          <a:p>
            <a:pPr lvl="1"/>
            <a:r>
              <a:rPr lang="ru-RU" dirty="0"/>
              <a:t>емкость памяти в 10 слов</a:t>
            </a:r>
          </a:p>
          <a:p>
            <a:pPr lvl="1"/>
            <a:r>
              <a:rPr lang="ru-RU" dirty="0"/>
              <a:t>1400 реле</a:t>
            </a:r>
          </a:p>
          <a:p>
            <a:pPr lvl="1"/>
            <a:r>
              <a:rPr lang="ru-RU" dirty="0"/>
              <a:t>умножения за одну секунду</a:t>
            </a:r>
          </a:p>
          <a:p>
            <a:pPr lvl="1"/>
            <a:r>
              <a:rPr lang="ru-RU" dirty="0"/>
              <a:t>заменяла 25–40 человек, вычислявших баллистические таблицы с помощью настольных счетных машин</a:t>
            </a:r>
          </a:p>
          <a:p>
            <a:pPr lvl="1"/>
            <a:r>
              <a:rPr lang="ru-RU" dirty="0"/>
              <a:t>умела считывать с перфоленты таблицы нескольких переменных и не только выполняла интерполяцию, но и решала баллистические уравнения, описывающие путь воздушной цели.</a:t>
            </a:r>
            <a:endParaRPr lang="en-US" dirty="0"/>
          </a:p>
          <a:p>
            <a:r>
              <a:rPr lang="ru-RU" dirty="0"/>
              <a:t>Model IV помимо этого вычисляла значения тригонометрических функций</a:t>
            </a:r>
            <a:endParaRPr lang="en-US" dirty="0"/>
          </a:p>
          <a:p>
            <a:r>
              <a:rPr lang="ru-RU" dirty="0"/>
              <a:t>Вместе обе машины выполняли работу ста вычислителей с настольными счетными машинками и находились в эксплуатации полтора десятка лет.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80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B4423-D9F1-4D08-89D3-E8A82D76D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4" y="642594"/>
            <a:ext cx="4331368" cy="1371600"/>
          </a:xfrm>
        </p:spPr>
        <p:txBody>
          <a:bodyPr/>
          <a:lstStyle/>
          <a:p>
            <a:pPr algn="ctr"/>
            <a:r>
              <a:rPr lang="en-US" dirty="0"/>
              <a:t>Model V</a:t>
            </a:r>
            <a:r>
              <a:rPr lang="ru-RU" dirty="0"/>
              <a:t> (1946)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F32322-F5D5-4752-A7CE-D3D540498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1655" y="385011"/>
            <a:ext cx="6581377" cy="513347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DAA290-2E6E-4DD9-A1BB-FCC575B4BA18}"/>
              </a:ext>
            </a:extLst>
          </p:cNvPr>
          <p:cNvSpPr txBox="1"/>
          <p:nvPr/>
        </p:nvSpPr>
        <p:spPr>
          <a:xfrm>
            <a:off x="585538" y="2014194"/>
            <a:ext cx="445168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Состоит зи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9000 реле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</a:rPr>
              <a:t>Высокая точность и надежность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</a:rPr>
              <a:t>Тридцать 8-ми разрядных регистров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</a:rPr>
              <a:t>Перфоленточный Ввод-Вывод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</a:rPr>
              <a:t>Численные представления в форме с плаваающей запятой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</a:rPr>
              <a:t>В наличии различные аналитические блоки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</a:rPr>
              <a:t>Два арифметических устройства (АУ) по 15 регистров в каждой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</a:rPr>
              <a:t>Динамическая загрузка программ в свободное АУ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</a:rPr>
              <a:t>Подобие ветвления программ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</a:rPr>
              <a:t>Вес – 10 тонн, Стоимость - </a:t>
            </a:r>
            <a:r>
              <a:rPr lang="en-US" dirty="0">
                <a:latin typeface="Times New Roman" panose="02020603050405020304" pitchFamily="18" charset="0"/>
              </a:rPr>
              <a:t>$</a:t>
            </a:r>
            <a:r>
              <a:rPr lang="ru-RU" dirty="0">
                <a:latin typeface="Times New Roman" panose="02020603050405020304" pitchFamily="18" charset="0"/>
              </a:rPr>
              <a:t>500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</a:rPr>
              <a:t>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660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ED2DD-E660-4F84-80AB-B68471F28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77659"/>
          </a:xfrm>
        </p:spPr>
        <p:txBody>
          <a:bodyPr/>
          <a:lstStyle/>
          <a:p>
            <a:r>
              <a:rPr lang="ru-RU" dirty="0"/>
              <a:t>Итоги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56B3C-D4EE-447C-BA96-94195DDD3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96716"/>
            <a:ext cx="10058400" cy="4156028"/>
          </a:xfrm>
        </p:spPr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Model VI (1949)  – Последняя релейная машина Bell Labs, упрощенная версия предыдущей модели (4600 реле, 86 тиратронов)</a:t>
            </a:r>
          </a:p>
          <a:p>
            <a:r>
              <a:rPr lang="ru-RU" sz="1800" dirty="0">
                <a:latin typeface="Times New Roman" panose="02020603050405020304" pitchFamily="18" charset="0"/>
              </a:rPr>
              <a:t>Вклад в развитие вычислительных технологий:</a:t>
            </a:r>
          </a:p>
          <a:p>
            <a:pPr lvl="1"/>
            <a:r>
              <a:rPr lang="ru-RU" dirty="0"/>
              <a:t>кодирование десятичных чисел "кодом с избытком 3" и двоично-пятеричным кодом, положившее начало разработке теории обнаружения ошибок и коррекции кодов; первая реализация дистанционного доступа к ЭВМ; </a:t>
            </a:r>
          </a:p>
          <a:p>
            <a:pPr lvl="1"/>
            <a:r>
              <a:rPr lang="ru-RU" dirty="0"/>
              <a:t>использование двух арифметических устройств, расширявшее функциональные возможности машины; </a:t>
            </a:r>
          </a:p>
          <a:p>
            <a:pPr lvl="1"/>
            <a:r>
              <a:rPr lang="ru-RU" dirty="0"/>
              <a:t>работа с несколькими программными перфолентами, позволявшая осуществлять ветвление программы</a:t>
            </a:r>
          </a:p>
          <a:p>
            <a:r>
              <a:rPr lang="ru-RU" dirty="0"/>
              <a:t>Недостатки:</a:t>
            </a:r>
          </a:p>
          <a:p>
            <a:pPr lvl="1"/>
            <a:r>
              <a:rPr lang="ru-RU" dirty="0"/>
              <a:t>невысокое быстродействие</a:t>
            </a:r>
          </a:p>
          <a:p>
            <a:pPr lvl="1"/>
            <a:r>
              <a:rPr lang="ru-RU" dirty="0"/>
              <a:t>подверженность спорадическим отказам при попадании грязи и пыли между контактами</a:t>
            </a:r>
          </a:p>
          <a:p>
            <a:pPr lvl="1"/>
            <a:r>
              <a:rPr lang="ru-RU" dirty="0"/>
              <a:t>схемотехническая избыточность</a:t>
            </a:r>
          </a:p>
          <a:p>
            <a:pPr lvl="1"/>
            <a:r>
              <a:rPr lang="ru-RU" dirty="0"/>
              <a:t>дороговизна (создание и эксплуатация)</a:t>
            </a:r>
          </a:p>
          <a:p>
            <a:pPr lvl="1"/>
            <a:endParaRPr lang="ru-RU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797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13DF9-7786-4039-9EEC-369E0B1D7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539C7-E057-42ED-95E5-D331A46DDD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5119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{71A8ED0F-8606-4667-A4B6-69C7A14B33AB}tf78438558_win32</Template>
  <TotalTime>221</TotalTime>
  <Words>526</Words>
  <Application>Microsoft Office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Garamond</vt:lpstr>
      <vt:lpstr>Times New Roman</vt:lpstr>
      <vt:lpstr>SavonVTI</vt:lpstr>
      <vt:lpstr>Вычислительные машины Bell  (1938-45 Г.) </vt:lpstr>
      <vt:lpstr>Джордж Роберт Стибиц (1904-1995г.)</vt:lpstr>
      <vt:lpstr>Model K (1937)</vt:lpstr>
      <vt:lpstr>Model 1 (1940)</vt:lpstr>
      <vt:lpstr>Model II (1943)</vt:lpstr>
      <vt:lpstr>Model III (1944) и Model IV (1945)</vt:lpstr>
      <vt:lpstr>Model V (1946)</vt:lpstr>
      <vt:lpstr>Итоги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Вычислительные машины Bell  (1938-45 Г.) </dc:title>
  <dc:creator>SpectrumPC</dc:creator>
  <cp:lastModifiedBy>SpectrumPC</cp:lastModifiedBy>
  <cp:revision>3</cp:revision>
  <dcterms:created xsi:type="dcterms:W3CDTF">2022-04-09T06:55:42Z</dcterms:created>
  <dcterms:modified xsi:type="dcterms:W3CDTF">2022-04-10T14:00:32Z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